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7CBB-B7EE-4365-8DDF-79632D0DC15E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9BF9-310D-4908-B10F-F3EDB269EF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7CBB-B7EE-4365-8DDF-79632D0DC15E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9BF9-310D-4908-B10F-F3EDB269EF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7CBB-B7EE-4365-8DDF-79632D0DC15E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9BF9-310D-4908-B10F-F3EDB269EF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7CBB-B7EE-4365-8DDF-79632D0DC15E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9BF9-310D-4908-B10F-F3EDB269EF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7CBB-B7EE-4365-8DDF-79632D0DC15E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9BF9-310D-4908-B10F-F3EDB269EF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7CBB-B7EE-4365-8DDF-79632D0DC15E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9BF9-310D-4908-B10F-F3EDB269EF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7CBB-B7EE-4365-8DDF-79632D0DC15E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9BF9-310D-4908-B10F-F3EDB269EF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7CBB-B7EE-4365-8DDF-79632D0DC15E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9BF9-310D-4908-B10F-F3EDB269EF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7CBB-B7EE-4365-8DDF-79632D0DC15E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9BF9-310D-4908-B10F-F3EDB269EF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7CBB-B7EE-4365-8DDF-79632D0DC15E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9BF9-310D-4908-B10F-F3EDB269EF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37CBB-B7EE-4365-8DDF-79632D0DC15E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9BF9-310D-4908-B10F-F3EDB269EF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37CBB-B7EE-4365-8DDF-79632D0DC15E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69BF9-310D-4908-B10F-F3EDB269EF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bn-IN" sz="4800" dirty="0" smtClean="0">
                <a:solidFill>
                  <a:srgbClr val="FF0000"/>
                </a:solidFill>
              </a:rPr>
              <a:t>স্বাগতম</a:t>
            </a:r>
            <a:br>
              <a:rPr lang="bn-IN" sz="4800" dirty="0" smtClean="0">
                <a:solidFill>
                  <a:srgbClr val="FF0000"/>
                </a:solidFill>
              </a:rPr>
            </a:br>
            <a:r>
              <a:rPr lang="bn-IN" sz="4800" dirty="0" smtClean="0">
                <a:solidFill>
                  <a:srgbClr val="FF0000"/>
                </a:solidFill>
              </a:rPr>
              <a:t>আজকের পরিসংখ্যান ক্লাসে</a:t>
            </a:r>
            <a:br>
              <a:rPr lang="bn-IN" sz="4800" dirty="0" smtClean="0">
                <a:solidFill>
                  <a:srgbClr val="FF0000"/>
                </a:solidFill>
              </a:rPr>
            </a:br>
            <a:r>
              <a:rPr lang="bn-IN" sz="4800" dirty="0" smtClean="0">
                <a:solidFill>
                  <a:srgbClr val="FF0000"/>
                </a:solidFill>
              </a:rPr>
              <a:t>মোঃ শাহীদুল ইসলাম </a:t>
            </a:r>
            <a:br>
              <a:rPr lang="bn-IN" sz="4800" dirty="0" smtClean="0">
                <a:solidFill>
                  <a:srgbClr val="FF0000"/>
                </a:solidFill>
              </a:rPr>
            </a:br>
            <a:r>
              <a:rPr lang="bn-IN" sz="4800" dirty="0" smtClean="0">
                <a:solidFill>
                  <a:srgbClr val="FF0000"/>
                </a:solidFill>
              </a:rPr>
              <a:t>সহকারি অধ্যাপক, </a:t>
            </a:r>
            <a:br>
              <a:rPr lang="bn-IN" sz="4800" dirty="0" smtClean="0">
                <a:solidFill>
                  <a:srgbClr val="FF0000"/>
                </a:solidFill>
              </a:rPr>
            </a:br>
            <a:r>
              <a:rPr lang="bn-IN" sz="4800" dirty="0" smtClean="0">
                <a:solidFill>
                  <a:srgbClr val="FF0000"/>
                </a:solidFill>
              </a:rPr>
              <a:t>পরিসংখ্যান বিভাগ । </a:t>
            </a:r>
            <a:br>
              <a:rPr lang="bn-IN" sz="4800" dirty="0" smtClean="0">
                <a:solidFill>
                  <a:srgbClr val="FF0000"/>
                </a:solidFill>
              </a:rPr>
            </a:br>
            <a:r>
              <a:rPr lang="bn-IN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en-US" sz="4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bn-IN" sz="4000" dirty="0" smtClean="0">
                <a:solidFill>
                  <a:srgbClr val="FF0000"/>
                </a:solidFill>
              </a:rPr>
              <a:t>কেন্দ্রিয় প্রবণতা কাকে বলে?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bn-IN" sz="2800" dirty="0" smtClean="0"/>
              <a:t>উঃকোনো অনুসন্ধান ক্ষেত্র হতে সংগৃহীত তথ্যসমূহকে মানের ক্রমানুসারে সাজালে লক্ষ করা যায় যে, তথ্য সারির কেন্দ্রের কোনো একটি নির্দিষ্ট মানের চারপাশে তথ্যসারির সর্বাধিক মান পুঞ্জীভূত । তথ্যসারির কেন্দ্রের এই নির্দিষ্ট মানটি তথ্যসারির মানের প্রতিনিধিত্ব </a:t>
            </a:r>
          </a:p>
          <a:p>
            <a:pPr>
              <a:buNone/>
            </a:pPr>
            <a:r>
              <a:rPr lang="bn-IN" sz="2800" dirty="0" smtClean="0"/>
              <a:t>  করে এবং একে কেন্দ্রিয়মান বা মধ্যক মান বলে । তথ্যসারির কেন্দ্রিয়মান বা মধ্যক মানের দিকে তথ্যসারির বাকী মানগুলো একত্রিত বা ঘনীভূত বা পুঞ্জীভূত হওয়ার ইচ্ছা বা প্রবণতাকে কেন্দ্রিয় প্রবণতা বলে। </a:t>
            </a:r>
            <a:endParaRPr lang="en-US" sz="2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153400" cy="7620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bn-IN" sz="3600" dirty="0" smtClean="0">
                <a:solidFill>
                  <a:srgbClr val="FF0000"/>
                </a:solidFill>
              </a:rPr>
              <a:t>কেন্দ্রিয় প্রবণতা পরিমাপসমূহকে কয়ভাগে ভাগ করা যায় ? ও কি কি ? </a:t>
            </a:r>
            <a:br>
              <a:rPr lang="bn-IN" sz="3600" dirty="0" smtClean="0">
                <a:solidFill>
                  <a:srgbClr val="FF0000"/>
                </a:solidFill>
              </a:rPr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bn-IN" sz="2800" dirty="0" smtClean="0"/>
              <a:t>উঃকেন্দ্রিয় প্রবণতাকে পরিমাপসমূহকে </a:t>
            </a:r>
            <a:r>
              <a:rPr lang="bn-IN" sz="2800" dirty="0" smtClean="0">
                <a:solidFill>
                  <a:srgbClr val="FF0000"/>
                </a:solidFill>
              </a:rPr>
              <a:t>৫ </a:t>
            </a:r>
            <a:r>
              <a:rPr lang="bn-IN" sz="2800" dirty="0" smtClean="0"/>
              <a:t>ভাগে ভাগ করা যায় । যথাঃ</a:t>
            </a:r>
          </a:p>
          <a:p>
            <a:pPr>
              <a:buFont typeface="Wingdings" pitchFamily="2" charset="2"/>
              <a:buChar char="q"/>
            </a:pPr>
            <a:r>
              <a:rPr lang="bn-IN" sz="2800" dirty="0" smtClean="0"/>
              <a:t> গানিতিক গড় </a:t>
            </a:r>
            <a:r>
              <a:rPr lang="en-US" sz="2800" dirty="0" smtClean="0"/>
              <a:t>(Arithmetic  Mean)  </a:t>
            </a:r>
            <a:endParaRPr lang="bn-IN" sz="2800" dirty="0" smtClean="0"/>
          </a:p>
          <a:p>
            <a:pPr>
              <a:buFont typeface="Wingdings" pitchFamily="2" charset="2"/>
              <a:buChar char="q"/>
            </a:pPr>
            <a:r>
              <a:rPr lang="bn-IN" sz="2800" dirty="0" smtClean="0"/>
              <a:t> জ্যামিতিক গড়</a:t>
            </a:r>
            <a:r>
              <a:rPr lang="en-US" sz="2800" dirty="0" smtClean="0"/>
              <a:t> (Geometric  Mean)</a:t>
            </a:r>
            <a:r>
              <a:rPr lang="bn-IN" sz="2800" dirty="0" smtClean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bn-IN" sz="2800" dirty="0" smtClean="0"/>
              <a:t> তরঙ্গ গড় </a:t>
            </a:r>
            <a:r>
              <a:rPr lang="en-US" sz="2800" dirty="0" smtClean="0"/>
              <a:t>      (Harmonic   Mean)</a:t>
            </a:r>
            <a:r>
              <a:rPr lang="bn-IN" sz="2800" dirty="0" smtClean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bn-IN" sz="2800" dirty="0" smtClean="0"/>
              <a:t> মধ্যমা </a:t>
            </a:r>
            <a:r>
              <a:rPr lang="en-US" sz="2800" dirty="0" smtClean="0"/>
              <a:t>             (Median )                            </a:t>
            </a:r>
            <a:endParaRPr lang="bn-IN" sz="2800" dirty="0" smtClean="0"/>
          </a:p>
          <a:p>
            <a:pPr>
              <a:buFont typeface="Wingdings" pitchFamily="2" charset="2"/>
              <a:buChar char="q"/>
            </a:pPr>
            <a:r>
              <a:rPr lang="bn-IN" sz="2800" dirty="0" smtClean="0"/>
              <a:t> প্রচুরক </a:t>
            </a:r>
            <a:r>
              <a:rPr lang="en-US" sz="2800" dirty="0" smtClean="0"/>
              <a:t>             ( Mode )                    </a:t>
            </a:r>
            <a:endParaRPr lang="bn-IN" sz="2800" dirty="0" smtClean="0"/>
          </a:p>
          <a:p>
            <a:pPr>
              <a:buNone/>
            </a:pPr>
            <a:r>
              <a:rPr lang="bn-IN" sz="2800" dirty="0" smtClean="0"/>
              <a:t>   </a:t>
            </a:r>
            <a:endParaRPr lang="en-US" sz="2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5135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n-IN" sz="2800" dirty="0" smtClean="0"/>
              <a:t> </a:t>
            </a:r>
            <a:r>
              <a:rPr lang="bn-IN" dirty="0" smtClean="0">
                <a:solidFill>
                  <a:srgbClr val="FF0000"/>
                </a:solidFill>
              </a:rPr>
              <a:t>গানিতিক গড়ঃ </a:t>
            </a:r>
            <a:r>
              <a:rPr lang="bn-IN" dirty="0" smtClean="0"/>
              <a:t>কোনো তথ্যসারিতে যতগুলো মান থাকে তাদের সমষ্টিকে মোট পদসংখ্যা দ্বারা ভাগ করে যে মান পাওয়া যায় তাকে উক্ত তথ্যসারির গানিতিক গড়</a:t>
            </a:r>
            <a:r>
              <a:rPr lang="en-US" dirty="0" smtClean="0"/>
              <a:t> </a:t>
            </a:r>
            <a:r>
              <a:rPr lang="bn-IN" sz="2800" dirty="0" smtClean="0"/>
              <a:t>বলে ।</a:t>
            </a:r>
          </a:p>
          <a:p>
            <a:pPr>
              <a:buNone/>
            </a:pPr>
            <a:r>
              <a:rPr lang="bn-IN" sz="2800" dirty="0" smtClean="0"/>
              <a:t> </a:t>
            </a:r>
          </a:p>
          <a:p>
            <a:pPr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 </a:t>
            </a:r>
            <a:r>
              <a:rPr lang="bn-IN" dirty="0" smtClean="0">
                <a:solidFill>
                  <a:srgbClr val="FF0000"/>
                </a:solidFill>
              </a:rPr>
              <a:t>জ্যামিতিক গড়ঃ </a:t>
            </a:r>
            <a:r>
              <a:rPr lang="bn-IN" dirty="0" smtClean="0"/>
              <a:t>কোনো তথ্যসারিতে যতগুলো অশূন্য ধনাত্মক মান থাকে তাদের গুণফলের ততো তম মূলকে উক্ত </a:t>
            </a:r>
            <a:r>
              <a:rPr lang="bn-IN" sz="2800" dirty="0" smtClean="0"/>
              <a:t> </a:t>
            </a:r>
            <a:r>
              <a:rPr lang="bn-IN" dirty="0" smtClean="0"/>
              <a:t>জ্যামিতিক গানিতিক গড়</a:t>
            </a:r>
            <a:r>
              <a:rPr lang="en-US" dirty="0" smtClean="0"/>
              <a:t> </a:t>
            </a:r>
            <a:r>
              <a:rPr lang="bn-IN" sz="2800" dirty="0" smtClean="0"/>
              <a:t>বলে ।</a:t>
            </a:r>
            <a:r>
              <a:rPr lang="bn-IN" dirty="0" smtClean="0"/>
              <a:t> </a:t>
            </a:r>
          </a:p>
          <a:p>
            <a:pPr>
              <a:buNone/>
            </a:pPr>
            <a:r>
              <a:rPr lang="bn-IN" sz="2800" dirty="0" smtClean="0"/>
              <a:t>   </a:t>
            </a:r>
            <a:endParaRPr lang="en-US" sz="2800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153400" cy="50593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bn-IN" sz="2800" dirty="0" smtClean="0">
                <a:solidFill>
                  <a:srgbClr val="FF0000"/>
                </a:solidFill>
              </a:rPr>
              <a:t>তরঙ্গ গড়ঃ </a:t>
            </a:r>
            <a:r>
              <a:rPr lang="bn-IN" sz="2800" dirty="0" smtClean="0"/>
              <a:t>কোনো তথ্যসারিতে যতগুলো মান থাকে তাদের উল্টোমানের গানিতিক গড়ের উল্টোমানকে তরঙ্গ গড় বলে ।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</a:t>
            </a:r>
          </a:p>
          <a:p>
            <a:pPr>
              <a:buNone/>
            </a:pPr>
            <a:r>
              <a:rPr lang="bn-IN" sz="2800" dirty="0" smtClean="0"/>
              <a:t> </a:t>
            </a:r>
            <a:r>
              <a:rPr lang="bn-IN" sz="2800" dirty="0" smtClean="0">
                <a:solidFill>
                  <a:srgbClr val="FF0000"/>
                </a:solidFill>
              </a:rPr>
              <a:t>মধ্যমাঃ </a:t>
            </a:r>
            <a:r>
              <a:rPr lang="bn-IN" sz="2800" dirty="0" smtClean="0"/>
              <a:t>কোনো তথ্যসারি বা নিবেশনের মানগুলোকে ঊর্ধ্ব বা নিম্নক্রমে সাজানোর পর যে মানটি তথ্যসারিতে দুটি সমান অংশে বিভক্ত করে ঐ মানটিকে উক্ত তথ্যসারির মধ্যমা</a:t>
            </a:r>
            <a:r>
              <a:rPr lang="bn-IN" sz="2800" dirty="0" smtClean="0">
                <a:solidFill>
                  <a:srgbClr val="FF0000"/>
                </a:solidFill>
              </a:rPr>
              <a:t> </a:t>
            </a:r>
            <a:r>
              <a:rPr lang="bn-IN" sz="2800" dirty="0" smtClean="0"/>
              <a:t>বলে । 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bn-IN" dirty="0" smtClean="0"/>
              <a:t> </a:t>
            </a:r>
            <a:r>
              <a:rPr lang="bn-IN" dirty="0" smtClean="0">
                <a:solidFill>
                  <a:srgbClr val="FF0000"/>
                </a:solidFill>
              </a:rPr>
              <a:t>প্রচুরকঃ </a:t>
            </a:r>
            <a:r>
              <a:rPr lang="bn-IN" sz="3000" dirty="0" smtClean="0"/>
              <a:t>কোনো তথ্যসারি বা নিবেশনে যে মানটি অধিক সংখ্যকবার থাকে ঐ মানটিকে </a:t>
            </a:r>
            <a:r>
              <a:rPr lang="bn-IN" sz="2800" dirty="0" smtClean="0"/>
              <a:t>উক্ত তথ্যসারির প্রচুরক বলে ।</a:t>
            </a:r>
            <a:endParaRPr lang="en-US" sz="3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>
                <a:solidFill>
                  <a:srgbClr val="FF0000"/>
                </a:solidFill>
              </a:rPr>
              <a:t>বাড়ির কাজ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bn-IN" sz="4400" dirty="0" smtClean="0">
                <a:solidFill>
                  <a:srgbClr val="FF0000"/>
                </a:solidFill>
              </a:rPr>
              <a:t> </a:t>
            </a:r>
            <a:r>
              <a:rPr lang="bn-IN" sz="3600" dirty="0" smtClean="0"/>
              <a:t>কেন্দ্রিয় প্রবণতা কাকে বলে? এর </a:t>
            </a:r>
            <a:r>
              <a:rPr lang="bn-IN" sz="3600" dirty="0" smtClean="0"/>
              <a:t>পরিমাপগুলো </a:t>
            </a:r>
            <a:r>
              <a:rPr lang="bn-IN" sz="3600" dirty="0" smtClean="0"/>
              <a:t>আলোচনা কর ।  </a:t>
            </a:r>
            <a:endParaRPr lang="en-US" sz="3600" dirty="0"/>
          </a:p>
        </p:txBody>
      </p:sp>
    </p:spTree>
  </p:cSld>
  <p:clrMapOvr>
    <a:masterClrMapping/>
  </p:clrMapOvr>
  <p:transition advTm="12000"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bn-IN" sz="9600" dirty="0" smtClean="0"/>
              <a:t>   </a:t>
            </a:r>
            <a:r>
              <a:rPr lang="bn-IN" sz="9600" dirty="0" smtClean="0">
                <a:solidFill>
                  <a:srgbClr val="FF0000"/>
                </a:solidFill>
              </a:rPr>
              <a:t>ধন্যবাদ 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254</Words>
  <Application>Microsoft Office PowerPoint</Application>
  <PresentationFormat>On-screen Show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স্বাগতম আজকের পরিসংখ্যান ক্লাসে মোঃ শাহীদুল ইসলাম  সহকারি অধ্যাপক,  পরিসংখ্যান বিভাগ ।    </vt:lpstr>
      <vt:lpstr>কেন্দ্রিয় প্রবণতা কাকে বলে? </vt:lpstr>
      <vt:lpstr>কেন্দ্রিয় প্রবণতা পরিমাপসমূহকে কয়ভাগে ভাগ করা যায় ? ও কি কি ?  </vt:lpstr>
      <vt:lpstr>Slide 4</vt:lpstr>
      <vt:lpstr>Slide 5</vt:lpstr>
      <vt:lpstr>Slide 6</vt:lpstr>
      <vt:lpstr>বাড়ির কাজ 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স্বাগতম আজকের পরিসংখ্যান ক্লাসে মোঃ শাহীদুল ইসলাম  সহকারি অধ্যাপক,  পরিসংখ্যান বিভাগ ।</dc:title>
  <dc:creator>Mr. Shahidul Islam</dc:creator>
  <cp:lastModifiedBy>Mr. Shahidul Islam</cp:lastModifiedBy>
  <cp:revision>81</cp:revision>
  <dcterms:created xsi:type="dcterms:W3CDTF">2015-08-27T11:23:40Z</dcterms:created>
  <dcterms:modified xsi:type="dcterms:W3CDTF">2007-12-31T18:10:47Z</dcterms:modified>
</cp:coreProperties>
</file>